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1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BC43BC40-D679-4F06-90DB-2C1C33CD862D}" type="slidenum">
              <a:rPr b="0" lang="en-GB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1</a:t>
            </a:fld>
            <a:endParaRPr b="0" lang="en-GB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81A913D-DF8A-4246-ACC4-90FCE9E23A15}" type="slidenum">
              <a:rPr b="0" lang="en-GB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 type="body"/>
          </p:nvPr>
        </p:nvSpPr>
        <p:spPr>
          <a:xfrm>
            <a:off x="602208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 type="body"/>
          </p:nvPr>
        </p:nvSpPr>
        <p:spPr>
          <a:xfrm>
            <a:off x="323964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 type="body"/>
          </p:nvPr>
        </p:nvSpPr>
        <p:spPr>
          <a:xfrm>
            <a:off x="457200" y="3964320"/>
            <a:ext cx="26496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8E313197-FFC3-4855-89F8-3C021F7B0018}" type="datetime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05/02/18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E79A8A0-3F3D-4247-BC52-923B78F59E8E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7BE92669-FE61-4347-B1B5-08972D339C29}" type="datetime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05/02/18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DE8C8AE-978B-4662-8B31-724C85B88E5E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143000" indent="-22824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6002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057400" indent="-22824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fld id="{FA2A4C49-58DC-4FA0-8D1C-A0F46AC03BB7}" type="datetime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05/02/18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A78E53EC-4C39-47F8-BD19-7B9B1C7AD42C}" type="slidenum">
              <a:rPr b="0"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</a:t>
            </a:fld>
            <a:endParaRPr b="0" lang="en-GB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2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icture 4" descr=""/>
          <p:cNvPicPr/>
          <p:nvPr/>
        </p:nvPicPr>
        <p:blipFill>
          <a:blip r:embed="rId1"/>
          <a:srcRect l="13776" t="0" r="0" b="3711"/>
          <a:stretch/>
        </p:blipFill>
        <p:spPr>
          <a:xfrm>
            <a:off x="-8280" y="-2520"/>
            <a:ext cx="9151920" cy="695700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504720" y="1412640"/>
            <a:ext cx="8052480" cy="2864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Perfomance issues in Serial and Mesh&amp;Collect-type of experiments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Gleb Bourenkov, EMBL Hamburg</a:t>
            </a:r>
            <a:br/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br/>
            <a:r>
              <a:rPr b="1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ISPyB – MXCuBE meeting 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Diamond Light Source, 01/02/2018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457200" y="274680"/>
            <a:ext cx="8229240" cy="8172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Binding DOZOR to data flow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1" name="TextShape 2"/>
          <p:cNvSpPr txBox="1"/>
          <p:nvPr/>
        </p:nvSpPr>
        <p:spPr>
          <a:xfrm>
            <a:off x="457200" y="1600200"/>
            <a:ext cx="852120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Change from: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ZMQ stream reciever -&gt; Processing server RAM (cbf files)-&gt;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479"/>
              </a:spcBef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EDNA/DOZOR  -&gt;  Storage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ZMQ stream reciever -&gt; DOZOR -&gt;   Storage (cbf files)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DOZOR is being re-factored linkable with ZMQ stream reciever (C/C++)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MXCuBE will receive DOZOR results via regular HO Channel 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457200" y="274680"/>
            <a:ext cx="8229240" cy="779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Performance issues in Mesh&amp;Collect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1587600" y="2044800"/>
            <a:ext cx="6210000" cy="24634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100000"/>
              </a:lnSpc>
              <a:spcBef>
                <a:spcPts val="641"/>
              </a:spcBef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Limitations of Meshes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algn="ctr"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Flat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Poor special resolution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Expensive in terms of X-ray dose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Anything better?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X-ray imaging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6" name="CustomShape 3"/>
          <p:cNvSpPr/>
          <p:nvPr/>
        </p:nvSpPr>
        <p:spPr>
          <a:xfrm>
            <a:off x="1947960" y="3992040"/>
            <a:ext cx="53413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Brockhauser et al., J. Appl. Cryst. (2008). 41, 1057–1066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7" name="Picture 4" descr=""/>
          <p:cNvPicPr/>
          <p:nvPr/>
        </p:nvPicPr>
        <p:blipFill>
          <a:blip r:embed="rId1"/>
          <a:stretch/>
        </p:blipFill>
        <p:spPr>
          <a:xfrm>
            <a:off x="3365280" y="2172240"/>
            <a:ext cx="2120760" cy="1819440"/>
          </a:xfrm>
          <a:prstGeom prst="rect">
            <a:avLst/>
          </a:prstGeom>
          <a:ln>
            <a:noFill/>
          </a:ln>
        </p:spPr>
      </p:pic>
      <p:pic>
        <p:nvPicPr>
          <p:cNvPr id="168" name="Picture 6" descr=""/>
          <p:cNvPicPr/>
          <p:nvPr/>
        </p:nvPicPr>
        <p:blipFill>
          <a:blip r:embed="rId2"/>
          <a:stretch/>
        </p:blipFill>
        <p:spPr>
          <a:xfrm>
            <a:off x="3301920" y="4460400"/>
            <a:ext cx="2279160" cy="1598040"/>
          </a:xfrm>
          <a:prstGeom prst="rect">
            <a:avLst/>
          </a:prstGeom>
          <a:ln>
            <a:noFill/>
          </a:ln>
        </p:spPr>
      </p:pic>
      <p:sp>
        <p:nvSpPr>
          <p:cNvPr id="169" name="CustomShape 4"/>
          <p:cNvSpPr/>
          <p:nvPr/>
        </p:nvSpPr>
        <p:spPr>
          <a:xfrm>
            <a:off x="2096280" y="6173640"/>
            <a:ext cx="47682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Warren et al., Acta Cryst. (2013). D69, 1252–1259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extShape 1"/>
          <p:cNvSpPr txBox="1"/>
          <p:nvPr/>
        </p:nvSpPr>
        <p:spPr>
          <a:xfrm>
            <a:off x="457200" y="2444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X-ray Imaging @ P14  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1" name="Content Placeholder 3" descr=""/>
          <p:cNvPicPr/>
          <p:nvPr/>
        </p:nvPicPr>
        <p:blipFill>
          <a:blip r:embed="rId1"/>
          <a:srcRect l="0" t="695" r="0" b="-261"/>
          <a:stretch/>
        </p:blipFill>
        <p:spPr>
          <a:xfrm>
            <a:off x="2882880" y="2278800"/>
            <a:ext cx="3454200" cy="2671560"/>
          </a:xfrm>
          <a:prstGeom prst="rect">
            <a:avLst/>
          </a:prstGeom>
          <a:ln>
            <a:noFill/>
          </a:ln>
        </p:spPr>
      </p:pic>
      <p:sp>
        <p:nvSpPr>
          <p:cNvPr id="172" name="CustomShape 2"/>
          <p:cNvSpPr/>
          <p:nvPr/>
        </p:nvSpPr>
        <p:spPr>
          <a:xfrm>
            <a:off x="4178160" y="2278800"/>
            <a:ext cx="596520" cy="347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MeshScan </a:t>
            </a:r>
            <a:r>
              <a:rPr b="0" i="1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vs</a:t>
            </a: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Phase Contrast Image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74" name="Content Placeholder 3" descr=""/>
          <p:cNvPicPr/>
          <p:nvPr/>
        </p:nvPicPr>
        <p:blipFill>
          <a:blip r:embed="rId1"/>
          <a:srcRect l="0" t="-2543" r="0" b="966"/>
          <a:stretch/>
        </p:blipFill>
        <p:spPr>
          <a:xfrm>
            <a:off x="927000" y="1854360"/>
            <a:ext cx="3086640" cy="3022200"/>
          </a:xfrm>
          <a:prstGeom prst="rect">
            <a:avLst/>
          </a:prstGeom>
          <a:ln>
            <a:noFill/>
          </a:ln>
        </p:spPr>
      </p:pic>
      <p:sp>
        <p:nvSpPr>
          <p:cNvPr id="175" name="CustomShape 2"/>
          <p:cNvSpPr/>
          <p:nvPr/>
        </p:nvSpPr>
        <p:spPr>
          <a:xfrm>
            <a:off x="5524560" y="5010480"/>
            <a:ext cx="245160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75 seconds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300 kGy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CustomShape 3"/>
          <p:cNvSpPr/>
          <p:nvPr/>
        </p:nvSpPr>
        <p:spPr>
          <a:xfrm>
            <a:off x="1333440" y="4876920"/>
            <a:ext cx="245088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75 seconds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300 kGy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resolution 10 μm 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CustomShape 4"/>
          <p:cNvSpPr/>
          <p:nvPr/>
        </p:nvSpPr>
        <p:spPr>
          <a:xfrm>
            <a:off x="4863960" y="4858200"/>
            <a:ext cx="355572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3 seconds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14 kGy (70 kGy/frame)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resolution 0.6 μm 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CustomShape 5"/>
          <p:cNvSpPr/>
          <p:nvPr/>
        </p:nvSpPr>
        <p:spPr>
          <a:xfrm>
            <a:off x="1320840" y="6388200"/>
            <a:ext cx="6572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Prerequisite: The beamline must (optionally) preserve flat wavefront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44" restart="whenNotActive" nodeType="interactiveSeq" fill="hold">
                <p:childTnLst>
                  <p:par>
                    <p:cTn id="45" fill="hold">
                      <p:stCondLst/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Shape 1"/>
          <p:cNvSpPr txBox="1"/>
          <p:nvPr/>
        </p:nvSpPr>
        <p:spPr>
          <a:xfrm>
            <a:off x="317520" y="19044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Summary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0" name="TextShape 2"/>
          <p:cNvSpPr txBox="1"/>
          <p:nvPr/>
        </p:nvSpPr>
        <p:spPr>
          <a:xfrm>
            <a:off x="457200" y="151128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Low level implementations (motion control, hardware detector synchronization, etc.) are essential for efficient experimental procedures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Efficient GUI must be aware of deep details of such implementations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Efficient online analysis need to be coupled to low-level data management. 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51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Phase contrast X-ray imaging is an extremely promising  tool for multi-crystal experiments. Integration in MXCuBE started (solely for crystallography !!!). </a:t>
            </a:r>
            <a:endParaRPr b="0" lang="en-US" sz="2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48" dur="indefinite" restart="never" nodeType="tmRoot">
          <p:childTnLst>
            <p:seq>
              <p:cTn id="49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extShape 1"/>
          <p:cNvSpPr txBox="1"/>
          <p:nvPr/>
        </p:nvSpPr>
        <p:spPr>
          <a:xfrm>
            <a:off x="457200" y="5922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If you go for quality</a:t>
            </a:r>
            <a:br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plenty of data for analytical absorption corrections are on the way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82" name="Picture 3" descr=""/>
          <p:cNvPicPr/>
          <p:nvPr/>
        </p:nvPicPr>
        <p:blipFill>
          <a:blip r:embed="rId1"/>
          <a:stretch/>
        </p:blipFill>
        <p:spPr>
          <a:xfrm>
            <a:off x="2692440" y="2458080"/>
            <a:ext cx="3403080" cy="319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0" dur="indefinite" restart="never" nodeType="tmRoot">
          <p:childTnLst>
            <p:seq>
              <p:cTn id="5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457200" y="7632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People involved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660240" y="1600200"/>
            <a:ext cx="8229240" cy="45255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Ivars Karpics (MXCuBE)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Marina Nikolova (Data Acq, Data Management)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Sasha Popov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Jeremy Sinoir, Florent Cipriani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Imaging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Maxim Polikarpov, Anatoly Snigirev,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Sandor Brockhauser, Christian Csanko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Thomas Schneider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52" dur="indefinite" restart="never" nodeType="tmRoot">
          <p:childTnLst>
            <p:seq>
              <p:cTn id="5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extShape 1"/>
          <p:cNvSpPr txBox="1"/>
          <p:nvPr/>
        </p:nvSpPr>
        <p:spPr>
          <a:xfrm>
            <a:off x="685800" y="250200"/>
            <a:ext cx="7772040" cy="14695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Outline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TextShape 2"/>
          <p:cNvSpPr txBox="1"/>
          <p:nvPr/>
        </p:nvSpPr>
        <p:spPr>
          <a:xfrm>
            <a:off x="1485000" y="2275920"/>
            <a:ext cx="6699240" cy="2987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457200" indent="-456840">
              <a:lnSpc>
                <a:spcPct val="100000"/>
              </a:lnSpc>
              <a:spcBef>
                <a:spcPts val="641"/>
              </a:spcBef>
              <a:buClr>
                <a:srgbClr val="8b8b8b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Serializing the scans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spcBef>
                <a:spcPts val="641"/>
              </a:spcBef>
              <a:buClr>
                <a:srgbClr val="8b8b8b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Scan parameter validation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spcBef>
                <a:spcPts val="641"/>
              </a:spcBef>
              <a:buClr>
                <a:srgbClr val="8b8b8b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On-the-fly processing with DOZOR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 indent="-456840">
              <a:lnSpc>
                <a:spcPct val="100000"/>
              </a:lnSpc>
              <a:spcBef>
                <a:spcPts val="641"/>
              </a:spcBef>
              <a:buClr>
                <a:srgbClr val="8b8b8b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 alternative to diffraction-based sample location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Large content removed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>
                <p:childTnLst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  <p:par>
                                <p:cTn id="10" nodeType="with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11" restart="whenNotActive" nodeType="interactiveSeq" fill="hold">
                <p:childTnLst>
                  <p:par>
                    <p:cTn id="12" fill="hold">
                      <p:stCondLst/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>
              <p:cTn id="15" restart="whenNotActive" nodeType="interactiveSeq" fill="hold">
                <p:childTnLst>
                  <p:par>
                    <p:cTn id="16" fill="hold">
                      <p:stCondLst/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nodeType="clickEffect" fill="hold" presetClass="mediacall">
                                  <p:stCondLst>
                                    <p:cond delay="0"/>
                                  </p:stCondLst>
                                  <p:childTnLst/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Controls overhead in helical scan serialization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graphicFrame>
        <p:nvGraphicFramePr>
          <p:cNvPr id="134" name="Table 2"/>
          <p:cNvGraphicFramePr/>
          <p:nvPr/>
        </p:nvGraphicFramePr>
        <p:xfrm>
          <a:off x="914400" y="1689120"/>
          <a:ext cx="7606800" cy="4233600"/>
        </p:xfrm>
        <a:graphic>
          <a:graphicData uri="http://schemas.openxmlformats.org/drawingml/2006/table">
            <a:tbl>
              <a:tblPr/>
              <a:tblGrid>
                <a:gridCol w="1292400"/>
                <a:gridCol w="3863520"/>
                <a:gridCol w="2450880"/>
              </a:tblGrid>
              <a:tr h="1043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Year</a:t>
                      </a:r>
                      <a:endParaRPr b="0" lang="en-GB" sz="24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GB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Implementation</a:t>
                      </a:r>
                      <a:endParaRPr b="0" lang="en-GB" sz="24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Overhead time</a:t>
                      </a:r>
                      <a:endParaRPr b="0" lang="en-GB" sz="24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GB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  </a:t>
                      </a:r>
                      <a:r>
                        <a:rPr b="1" lang="en-GB" sz="24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per line</a:t>
                      </a:r>
                      <a:endParaRPr b="0" lang="en-GB" sz="24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104328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2013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Control system level 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detector re-harnessed on each line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10 sec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11041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2014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Diffractometer devices server 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Single acq. sequence at detector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Alexander Gobo, EMBL-Gr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1 sec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aka “Fast Mesh”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  <a:tr h="104292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2017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Motion controller level 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Jeremy Sinoir, EMBL-GR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GB" sz="20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Calibri"/>
                        </a:rPr>
                        <a:t>0.1 sec</a:t>
                      </a:r>
                      <a:endParaRPr b="0" lang="en-GB" sz="20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1440" marR="91440">
                    <a:noFill/>
                  </a:tcPr>
                </a:tc>
              </a:tr>
            </a:tbl>
          </a:graphicData>
        </a:graphic>
      </p:graphicFrame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368280" y="334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Sample displacement fits within the spindle acceleration time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36" name="Picture 4" descr=""/>
          <p:cNvPicPr/>
          <p:nvPr/>
        </p:nvPicPr>
        <p:blipFill>
          <a:blip r:embed="rId1"/>
          <a:stretch/>
        </p:blipFill>
        <p:spPr>
          <a:xfrm>
            <a:off x="2538360" y="1430280"/>
            <a:ext cx="5247720" cy="3923640"/>
          </a:xfrm>
          <a:prstGeom prst="rect">
            <a:avLst/>
          </a:prstGeom>
          <a:ln w="9360">
            <a:noFill/>
          </a:ln>
        </p:spPr>
      </p:pic>
      <p:sp>
        <p:nvSpPr>
          <p:cNvPr id="137" name="CustomShape 2"/>
          <p:cNvSpPr/>
          <p:nvPr/>
        </p:nvSpPr>
        <p:spPr>
          <a:xfrm>
            <a:off x="137520" y="1599120"/>
            <a:ext cx="219168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Jeremy Sinoir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7</a:t>
            </a:r>
            <a:r>
              <a:rPr b="0" lang="en-GB" sz="1800" spc="-1" strike="noStrike" baseline="3000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generation motion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controller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2044800" y="5511960"/>
            <a:ext cx="4939920" cy="106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MD3up, ESRF ID23-1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Mon Feb 5 on MD3, P14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457200" y="29988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Scan parameter validation, </a:t>
            </a:r>
            <a:br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Serial Helical Scan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0" name="TextShape 2"/>
          <p:cNvSpPr txBox="1"/>
          <p:nvPr/>
        </p:nvSpPr>
        <p:spPr>
          <a:xfrm>
            <a:off x="2438280" y="4542840"/>
            <a:ext cx="7937280" cy="18910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And constraints, i.e. hw MAX values: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Detector frame rate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 Translation speed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Rotation speed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Rotation range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2438280" y="3263400"/>
            <a:ext cx="7937280" cy="207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Given a mesh, i.e.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Y Translation range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548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Number of frames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4"/>
          <p:cNvSpPr/>
          <p:nvPr/>
        </p:nvSpPr>
        <p:spPr>
          <a:xfrm>
            <a:off x="2438280" y="1963440"/>
            <a:ext cx="7937280" cy="207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Enter/validate while user is typing</a:t>
            </a:r>
            <a:endParaRPr b="0" lang="en-GB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spcBef>
                <a:spcPts val="479"/>
              </a:spcBef>
            </a:pPr>
            <a:r>
              <a:rPr b="0"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	</a:t>
            </a: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exposure time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400"/>
              </a:spcBef>
            </a:pPr>
            <a:r>
              <a:rPr b="0" lang="en-GB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rotation per frame</a:t>
            </a:r>
            <a:endParaRPr b="0" lang="en-GB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icture 3" descr=""/>
          <p:cNvPicPr/>
          <p:nvPr/>
        </p:nvPicPr>
        <p:blipFill>
          <a:blip r:embed="rId1"/>
          <a:stretch/>
        </p:blipFill>
        <p:spPr>
          <a:xfrm>
            <a:off x="3070440" y="1468440"/>
            <a:ext cx="2974320" cy="4061880"/>
          </a:xfrm>
          <a:prstGeom prst="rect">
            <a:avLst/>
          </a:prstGeom>
          <a:ln>
            <a:noFill/>
          </a:ln>
        </p:spPr>
      </p:pic>
      <p:sp>
        <p:nvSpPr>
          <p:cNvPr id="144" name="CustomShape 1"/>
          <p:cNvSpPr/>
          <p:nvPr/>
        </p:nvSpPr>
        <p:spPr>
          <a:xfrm>
            <a:off x="1137960" y="5745240"/>
            <a:ext cx="7472880" cy="94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solving exact kinematic equations used in motor 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</a:t>
            </a:r>
            <a:r>
              <a:rPr b="0" lang="en-GB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controller for trajectory calulations</a:t>
            </a:r>
            <a:endParaRPr b="0" lang="en-GB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37160" y="271800"/>
            <a:ext cx="8840520" cy="760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Solution: now in MXCuBE MinDiff HO  </a:t>
            </a:r>
            <a:endParaRPr b="0" lang="en-GB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611640" y="188640"/>
            <a:ext cx="7704360" cy="761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On-line evaluation of diffraction signal </a:t>
            </a:r>
            <a:br/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(+spot search)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1475640" y="2349000"/>
            <a:ext cx="6480000" cy="374400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DELL R930 off-the-shelf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 x Intel E5-2699 v3, 36 cores / 72 threads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768 GB RAM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5000 Eiger4M frames, 16bit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Data in cache (!!!)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343080" indent="-34272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cbf’s :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Average wall clock: 12.5 sec 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Frames/Sec: </a:t>
            </a:r>
            <a:r>
              <a:rPr b="1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500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>
              <a:lnSpc>
                <a:spcPct val="100000"/>
              </a:lnSpc>
              <a:spcBef>
                <a:spcPts val="641"/>
              </a:spcBef>
            </a:pP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8" name="TextShape 3"/>
          <p:cNvSpPr txBox="1"/>
          <p:nvPr/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fld id="{406C03A2-ABC0-4126-B865-CE7B865BBE31}" type="datetime">
              <a:rPr b="0" lang="en-GB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05/02/18</a:t>
            </a:fld>
            <a:endParaRPr b="0" lang="en-GB" sz="9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4"/>
          <p:cNvSpPr txBox="1"/>
          <p:nvPr/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D7A5D50-67DF-4634-9FCB-EF92752223FF}" type="slidenum">
              <a:rPr b="0" lang="en-GB" sz="9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</a:t>
            </a:fld>
            <a:endParaRPr b="0" lang="en-GB" sz="9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150" name="Picture 5" descr=""/>
          <p:cNvPicPr/>
          <p:nvPr/>
        </p:nvPicPr>
        <p:blipFill>
          <a:blip r:embed="rId1"/>
          <a:stretch/>
        </p:blipFill>
        <p:spPr>
          <a:xfrm>
            <a:off x="6660360" y="3429000"/>
            <a:ext cx="1611720" cy="1223640"/>
          </a:xfrm>
          <a:prstGeom prst="rect">
            <a:avLst/>
          </a:prstGeom>
          <a:ln>
            <a:noFill/>
          </a:ln>
        </p:spPr>
      </p:pic>
      <p:sp>
        <p:nvSpPr>
          <p:cNvPr id="151" name="CustomShape 5"/>
          <p:cNvSpPr/>
          <p:nvPr/>
        </p:nvSpPr>
        <p:spPr>
          <a:xfrm>
            <a:off x="2732760" y="1463400"/>
            <a:ext cx="339048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en-GB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DOZOR benchmark</a:t>
            </a:r>
            <a:endParaRPr b="0" lang="en-GB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extShape 1"/>
          <p:cNvSpPr txBox="1"/>
          <p:nvPr/>
        </p:nvSpPr>
        <p:spPr>
          <a:xfrm>
            <a:off x="508320" y="50400"/>
            <a:ext cx="8229240" cy="11426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XML-RPC mystery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53" name="Content Placeholder 3" descr=""/>
          <p:cNvPicPr/>
          <p:nvPr/>
        </p:nvPicPr>
        <p:blipFill>
          <a:blip r:embed="rId1"/>
          <a:srcRect l="0" t="573" r="0" b="8875"/>
          <a:stretch/>
        </p:blipFill>
        <p:spPr>
          <a:xfrm>
            <a:off x="6235560" y="2309400"/>
            <a:ext cx="1818720" cy="1263600"/>
          </a:xfrm>
          <a:prstGeom prst="rect">
            <a:avLst/>
          </a:prstGeom>
          <a:ln>
            <a:noFill/>
          </a:ln>
        </p:spPr>
      </p:pic>
      <p:pic>
        <p:nvPicPr>
          <p:cNvPr id="154" name="Picture 4" descr=""/>
          <p:cNvPicPr/>
          <p:nvPr/>
        </p:nvPicPr>
        <p:blipFill>
          <a:blip r:embed="rId2"/>
          <a:stretch/>
        </p:blipFill>
        <p:spPr>
          <a:xfrm>
            <a:off x="1556280" y="2045160"/>
            <a:ext cx="1369080" cy="1762920"/>
          </a:xfrm>
          <a:prstGeom prst="rect">
            <a:avLst/>
          </a:prstGeom>
          <a:ln>
            <a:noFill/>
          </a:ln>
        </p:spPr>
      </p:pic>
      <p:sp>
        <p:nvSpPr>
          <p:cNvPr id="155" name="CustomShape 2"/>
          <p:cNvSpPr/>
          <p:nvPr/>
        </p:nvSpPr>
        <p:spPr>
          <a:xfrm>
            <a:off x="3373920" y="2309400"/>
            <a:ext cx="2290320" cy="1055880"/>
          </a:xfrm>
          <a:prstGeom prst="leftRightArrow">
            <a:avLst>
              <a:gd name="adj1" fmla="val 29437"/>
              <a:gd name="adj2" fmla="val 42785"/>
            </a:avLst>
          </a:prstGeom>
          <a:ln>
            <a:solidFill>
              <a:srgbClr val="4a7ebb"/>
            </a:solidFill>
            <a:round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GB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XML-RPC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Picture 7" descr=""/>
          <p:cNvPicPr/>
          <p:nvPr/>
        </p:nvPicPr>
        <p:blipFill>
          <a:blip r:embed="rId3"/>
          <a:stretch/>
        </p:blipFill>
        <p:spPr>
          <a:xfrm>
            <a:off x="3943440" y="1345680"/>
            <a:ext cx="1497240" cy="1136520"/>
          </a:xfrm>
          <a:prstGeom prst="rect">
            <a:avLst/>
          </a:prstGeom>
          <a:ln>
            <a:noFill/>
          </a:ln>
        </p:spPr>
      </p:pic>
      <p:pic>
        <p:nvPicPr>
          <p:cNvPr id="157" name="Picture 6" descr=""/>
          <p:cNvPicPr/>
          <p:nvPr/>
        </p:nvPicPr>
        <p:blipFill>
          <a:blip r:embed="rId4"/>
          <a:stretch/>
        </p:blipFill>
        <p:spPr>
          <a:xfrm>
            <a:off x="3741480" y="1492200"/>
            <a:ext cx="1497240" cy="1136520"/>
          </a:xfrm>
          <a:prstGeom prst="rect">
            <a:avLst/>
          </a:prstGeom>
          <a:ln>
            <a:noFill/>
          </a:ln>
        </p:spPr>
      </p:pic>
      <p:sp>
        <p:nvSpPr>
          <p:cNvPr id="158" name="CustomShape 3"/>
          <p:cNvSpPr/>
          <p:nvPr/>
        </p:nvSpPr>
        <p:spPr>
          <a:xfrm>
            <a:off x="5589720" y="1492200"/>
            <a:ext cx="2147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4x50K (numpy) floats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CustomShape 4"/>
          <p:cNvSpPr/>
          <p:nvPr/>
        </p:nvSpPr>
        <p:spPr>
          <a:xfrm>
            <a:off x="1242720" y="4021920"/>
            <a:ext cx="7628040" cy="25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Qt4 MXCuBE triggers DOZOR encapsulated in EDNA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 each line EDNA calls to ParallelProcessing.batch_processed  method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 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that fills the heat map numpy array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All works fine with PILATUS6M – 25 Hz for years 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After switching to EIGER – 750 Hz, we found several seconds delays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    </a:t>
            </a: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on EDNA processing at the XML-RPC call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Solved by sending/updating only one line at a time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GB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Still, overhead (EDNA warppers + XML-RPC) approximately 1.5 seconds/bacth</a:t>
            </a:r>
            <a:endParaRPr b="0" lang="en-GB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3191</TotalTime>
  <Application>LibreOffice/5.3.5.2$Linux_X86_64 LibreOffice_project/30m0$Build-2</Application>
  <Words>558</Words>
  <Paragraphs>125</Paragraphs>
  <Company>EMBL-HH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2018-01-30T10:25:49Z</dcterms:created>
  <dc:creator>Gleb Bourenkov</dc:creator>
  <dc:description/>
  <dc:language>en-GB</dc:language>
  <cp:lastModifiedBy/>
  <dcterms:modified xsi:type="dcterms:W3CDTF">2018-02-05T18:03:59Z</dcterms:modified>
  <cp:revision>60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EMBL-HH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3</vt:i4>
  </property>
  <property fmtid="{D5CDD505-2E9C-101B-9397-08002B2CF9AE}" pid="8" name="Notes">
    <vt:i4>1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17</vt:i4>
  </property>
</Properties>
</file>